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3" roundtripDataSignature="AMtx7mjXNSpIO9Vzg8Ps3zrT3jOLrToDi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customschemas.google.com/relationships/presentationmetadata" Target="metadata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it-IT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0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9" name="Google Shape;19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x">
  <p:cSld name="VERTICAL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9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olo e testo verticale" type="vertTitleAndTx">
  <p:cSld name="VERTICAL_TITLE_AND_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0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0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1" name="Google Shape;3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e contenuti" type="twoObj">
  <p:cSld name="TWO_OBJEC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ronto" type="twoTxTwoObj">
  <p:cSld name="TWO_OBJECTS_WITH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4" name="Google Shape;44;p1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1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6" name="Google Shape;46;p1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 type="titleOnly">
  <p:cSld name="TITLE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a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con didascalia" type="objTx">
  <p:cSld name="OBJECT_WITH_CAPTIO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7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2" name="Google Shape;62;p1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3" name="Google Shape;63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con didascalia" type="picTx">
  <p:cSld name="PICTURE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1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0" name="Google Shape;70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15" name="Google Shape;15;p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/>
          <p:nvPr/>
        </p:nvSpPr>
        <p:spPr>
          <a:xfrm>
            <a:off x="1799926" y="3973467"/>
            <a:ext cx="10122484" cy="2492476"/>
          </a:xfrm>
          <a:prstGeom prst="rect">
            <a:avLst/>
          </a:prstGeom>
          <a:noFill/>
          <a:ln>
            <a:noFill/>
          </a:ln>
        </p:spPr>
        <p:txBody>
          <a:bodyPr anchorCtr="0" anchor="ctr" bIns="24175" lIns="48375" spcFirstLastPara="1" rIns="48375" wrap="square" tIns="24175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88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588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Parte integrante del percorso è l’utilizzo della metodologia del Design Thinking, largamente utilizzata nel mondo delle aziende e il supporto di coach interni (formatori Samsung che mettono al servizio dei più giovani la loro esperienza professionale in una logica di volontariato per competenze), ma anche coach esterni. 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88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588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 il programma formativo è solo uno “spicchio” del progetto. Solve for Tomorrow significa infatti trovare soluzioni per il futuro. Perciò, a seguito del percorso formativo, tutti i ragazzi e le ragazze sono chiamati a realizzare un vero e proprio progetto che proponga soluzioni concrete e sostenibili a problemi a loro vicini e che interessano la loro comunità. </a:t>
            </a:r>
            <a:endParaRPr b="0" i="0" sz="1588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"/>
          <p:cNvSpPr txBox="1"/>
          <p:nvPr/>
        </p:nvSpPr>
        <p:spPr>
          <a:xfrm>
            <a:off x="316396" y="322484"/>
            <a:ext cx="4783682" cy="5809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317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SOLVE FOR TOMORROW</a:t>
            </a:r>
            <a:endParaRPr b="1" sz="3175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"/>
          <p:cNvSpPr/>
          <p:nvPr/>
        </p:nvSpPr>
        <p:spPr>
          <a:xfrm>
            <a:off x="316396" y="1385561"/>
            <a:ext cx="10502066" cy="2248115"/>
          </a:xfrm>
          <a:prstGeom prst="rect">
            <a:avLst/>
          </a:prstGeom>
          <a:noFill/>
          <a:ln>
            <a:noFill/>
          </a:ln>
        </p:spPr>
        <p:txBody>
          <a:bodyPr anchorCtr="0" anchor="ctr" bIns="24175" lIns="48375" spcFirstLastPara="1" rIns="48375" wrap="square" tIns="241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8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588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588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Solve for Tomorrow è un progetto di responsabilità sociale di Samsung Electronics rivolto alle giovani generazioni che da diversi anni coinvolge giovani in tutti i paesi dove la nostra Corporate è presente.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88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588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Il progetto consiste primariamente in un programma formativo, che tocca competenze hard, avvicinamento alle tematiche STEM, ma pone anche una grande attenzione alle competenze trasversali.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88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7" name="Google Shape;97;p2"/>
          <p:cNvCxnSpPr/>
          <p:nvPr/>
        </p:nvCxnSpPr>
        <p:spPr>
          <a:xfrm>
            <a:off x="819607" y="3633358"/>
            <a:ext cx="10677439" cy="0"/>
          </a:xfrm>
          <a:prstGeom prst="straightConnector1">
            <a:avLst/>
          </a:prstGeom>
          <a:noFill/>
          <a:ln cap="flat" cmpd="sng" w="635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"/>
          <p:cNvSpPr txBox="1"/>
          <p:nvPr/>
        </p:nvSpPr>
        <p:spPr>
          <a:xfrm>
            <a:off x="495756" y="567225"/>
            <a:ext cx="10445579" cy="5911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it-IT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IL progetto Sport &amp; Tech</a:t>
            </a:r>
            <a:endParaRPr/>
          </a:p>
        </p:txBody>
      </p:sp>
      <p:sp>
        <p:nvSpPr>
          <p:cNvPr id="103" name="Google Shape;103;p3"/>
          <p:cNvSpPr txBox="1"/>
          <p:nvPr/>
        </p:nvSpPr>
        <p:spPr>
          <a:xfrm>
            <a:off x="323850" y="1344217"/>
            <a:ext cx="11492593" cy="50958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Nel quadro della formazione su AI generativa e Design Thinking chiediamo alle classi di 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-"/>
            </a:pPr>
            <a:r>
              <a:rPr lang="it-IT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Dividersi in gruppi di max 10 persone</a:t>
            </a:r>
            <a:endParaRPr/>
          </a:p>
          <a:p>
            <a:pPr indent="-285750" lvl="0" marL="28575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-"/>
            </a:pPr>
            <a:r>
              <a:rPr lang="it-IT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Lavorare su un project work  sul tema </a:t>
            </a:r>
            <a:r>
              <a:rPr lang="it-IT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SPORT &amp; TECH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-"/>
            </a:pPr>
            <a:r>
              <a:rPr lang="it-IT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Sviluppare il progetto adottando la metodologia del Design Thinking e gli strumenti di GenAI. 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667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È necessario presentarlo con un documento di massimo 10 slide, che verrà raccontanto dagli stessi studenti durante un evento di chiusura. La presentazione dovrà contenere</a:t>
            </a:r>
            <a:endParaRPr/>
          </a:p>
          <a:p>
            <a:pPr indent="-285750" lvl="1" marL="74295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-"/>
            </a:pPr>
            <a:r>
              <a:rPr b="0" i="0" lang="it-IT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Analisi di scenario, target, competitor</a:t>
            </a:r>
            <a:endParaRPr/>
          </a:p>
          <a:p>
            <a:pPr indent="-285750" lvl="1" marL="74295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-"/>
            </a:pPr>
            <a:r>
              <a:rPr b="0" i="0" lang="it-IT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Sviluppo dell’ idea di prodotto/servizio proposta</a:t>
            </a:r>
            <a:endParaRPr/>
          </a:p>
          <a:p>
            <a:pPr indent="-285750" lvl="1" marL="74295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-"/>
            </a:pPr>
            <a:r>
              <a:rPr b="0" i="0" lang="it-IT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Proposta di comunicazione (naming, grafica, piano di comunicazione)</a:t>
            </a:r>
            <a:endParaRPr/>
          </a:p>
          <a:p>
            <a:pPr indent="0" lvl="1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Il gruppo vincitore verrà premiato con un prodotto Samsung da donarsi alla scuola.</a:t>
            </a:r>
            <a:endParaRPr/>
          </a:p>
          <a:p>
            <a:pPr indent="0" lvl="1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/>
          <p:nvPr/>
        </p:nvSpPr>
        <p:spPr>
          <a:xfrm>
            <a:off x="584772" y="864613"/>
            <a:ext cx="3815468" cy="5809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3175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Project Work 2025</a:t>
            </a:r>
            <a:endParaRPr/>
          </a:p>
        </p:txBody>
      </p:sp>
      <p:sp>
        <p:nvSpPr>
          <p:cNvPr id="109" name="Google Shape;109;p4"/>
          <p:cNvSpPr txBox="1"/>
          <p:nvPr/>
        </p:nvSpPr>
        <p:spPr>
          <a:xfrm>
            <a:off x="298173" y="1537863"/>
            <a:ext cx="11355221" cy="44235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Sport &amp; Tech è un tema ampio che si può approcciare in 3 declinazioni</a:t>
            </a:r>
            <a:endParaRPr/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4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11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1. Tecnologia come potenziatore della performance sportiva</a:t>
            </a:r>
            <a:br>
              <a:rPr b="1" lang="it-IT" sz="211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it-IT" sz="1904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 tecnologia può essere un abilitatore e un potenziatore della preparazione degli atleti, come nel caso del monitoraggio delle prestazioni e nella raccolta di dati dettagliati sulla performance durante gli allenamenti e le competizioni. </a:t>
            </a:r>
            <a:br>
              <a:rPr lang="it-IT" sz="1904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it-IT" sz="1904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Il dato e la sua l’elaborazione possono essere obiettivo finale del lavoro (ad esempio per prevenire infortuni) o fungere da base per lo sviluppo di ulteriori tecnologie, destinate magari a facilitare allenamenti specifici. </a:t>
            </a:r>
            <a:br>
              <a:rPr lang="it-IT" sz="1904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it-IT" sz="1904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Parliamo di atleti, ma lo scenario potrebbe essere più ampio, individuando opportunità in ambito medicale, nel lavoro con persone con disabilità e non solo </a:t>
            </a:r>
            <a:br>
              <a:rPr lang="it-IT" sz="1904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sz="1904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"/>
          <p:cNvSpPr txBox="1"/>
          <p:nvPr/>
        </p:nvSpPr>
        <p:spPr>
          <a:xfrm>
            <a:off x="557382" y="1756751"/>
            <a:ext cx="11355221" cy="3628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11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2. Tecnologia come strumento per il wellbeing</a:t>
            </a:r>
            <a:br>
              <a:rPr lang="it-IT" sz="1904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it-IT" sz="1904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 sport inteso come movimento fisico e gioco è considerate basilare in ogni riflessione sul benessere della persona: l’impatto sulla salute sia fisica che mentale è confermato da studi scientifici e può essere facilmente sperimentato. Tuttavia, le barriere all’azione sono molte e la tecnologia può fungere da facilitatore per tutti coloro che vogliono trovare il modo per portare lo sport nella loro vita. Ma il concetto chiave su cui riflettere è più l’obiettivo – il benessere – che lo strumento: da questo punto di vista la riflessione si può estendere a ogni ambito che impatta sulla salute della persona e le possibilità di applicazione della tecnologia sono infinite</a:t>
            </a:r>
            <a:br>
              <a:rPr lang="it-IT" sz="1904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sz="1904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"/>
          <p:cNvSpPr txBox="1"/>
          <p:nvPr/>
        </p:nvSpPr>
        <p:spPr>
          <a:xfrm>
            <a:off x="418389" y="1154593"/>
            <a:ext cx="11355221" cy="43321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it-IT" sz="1904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it-IT" sz="211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3. Tecnologia come strumento per l’inclusione sociale</a:t>
            </a:r>
            <a:br>
              <a:rPr b="1" lang="it-IT" sz="211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it-IT" sz="1904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Sport è anche gioco: squadre, regole, punteggi. E in quanto gioco dipende maggiormente dall’interazione dei giocatori che dalla performance del singolo. Una visione, questa, che in qualche modo identifica lo sport come una palestra -  appunto - della vita. Per questo motive, soprattutto con I bambini, ma non solo, lo sport è stato usato per il suo potenziale sociale, diventando uno strumento per coinvolgere, includere, unire e dare opportunità di crescita a chi non è generalmente coinvolto in attività lineari. Dale sfide sociali legate alla povertà, alla integrazione tra diversamente abili, al recupero di persone che vengono da un passato ingombrante – le opportunità di usare lo sport, con o senza applicazioni tecnologiche.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47963" y="317422"/>
            <a:ext cx="1440000" cy="221538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7"/>
          <p:cNvSpPr/>
          <p:nvPr/>
        </p:nvSpPr>
        <p:spPr>
          <a:xfrm>
            <a:off x="1162881" y="1451928"/>
            <a:ext cx="3416163" cy="1697132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rgbClr val="ED7D31"/>
                </a:solidFill>
                <a:latin typeface="Arial"/>
                <a:ea typeface="Arial"/>
                <a:cs typeface="Arial"/>
                <a:sym typeface="Arial"/>
              </a:rPr>
              <a:t>Workshop 1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ED7D3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rgbClr val="ED7D31"/>
                </a:solidFill>
                <a:latin typeface="Arial"/>
                <a:ea typeface="Arial"/>
                <a:cs typeface="Arial"/>
                <a:sym typeface="Arial"/>
              </a:rPr>
              <a:t>Plenaria di presentazione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rgbClr val="ED7D31"/>
                </a:solidFill>
                <a:latin typeface="Arial"/>
                <a:ea typeface="Arial"/>
                <a:cs typeface="Arial"/>
                <a:sym typeface="Arial"/>
              </a:rPr>
              <a:t>A cura di CSR team Samsung</a:t>
            </a:r>
            <a:endParaRPr/>
          </a:p>
        </p:txBody>
      </p:sp>
      <p:sp>
        <p:nvSpPr>
          <p:cNvPr id="126" name="Google Shape;126;p7"/>
          <p:cNvSpPr/>
          <p:nvPr/>
        </p:nvSpPr>
        <p:spPr>
          <a:xfrm>
            <a:off x="6194682" y="3299369"/>
            <a:ext cx="5876588" cy="3268412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Contenuti </a:t>
            </a:r>
            <a:endParaRPr/>
          </a:p>
          <a:p>
            <a:pPr indent="-285750" lvl="0" marL="285750" marR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it-IT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Cosa vuol dire storytelling</a:t>
            </a:r>
            <a:endParaRPr/>
          </a:p>
          <a:p>
            <a:pPr indent="-285750" lvl="0" marL="285750" marR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it-IT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Cos’è l’Intelligenza Artificiale  generativa (GenAI)</a:t>
            </a:r>
            <a:endParaRPr/>
          </a:p>
          <a:p>
            <a:pPr indent="-285750" lvl="0" marL="285750" marR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it-IT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AI storytelling</a:t>
            </a:r>
            <a:endParaRPr/>
          </a:p>
          <a:p>
            <a:pPr indent="-285750" lvl="0" marL="285750" marR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it-IT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Prompt engineering: come può aiutarci</a:t>
            </a:r>
            <a:endParaRPr/>
          </a:p>
          <a:p>
            <a:pPr indent="-90487" lvl="2" marL="449263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7"/>
          <p:cNvSpPr/>
          <p:nvPr/>
        </p:nvSpPr>
        <p:spPr>
          <a:xfrm>
            <a:off x="7088970" y="1498903"/>
            <a:ext cx="3416163" cy="2105754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rgbClr val="70AD47"/>
                </a:solidFill>
                <a:latin typeface="Arial"/>
                <a:ea typeface="Arial"/>
                <a:cs typeface="Arial"/>
                <a:sym typeface="Arial"/>
              </a:rPr>
              <a:t>Workshop 1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ED7D3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rgbClr val="70AD47"/>
                </a:solidFill>
                <a:latin typeface="Arial"/>
                <a:ea typeface="Arial"/>
                <a:cs typeface="Arial"/>
                <a:sym typeface="Arial"/>
              </a:rPr>
              <a:t>AI e Storytelling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rgbClr val="70AD47"/>
                </a:solidFill>
                <a:latin typeface="Arial"/>
                <a:ea typeface="Arial"/>
                <a:cs typeface="Arial"/>
                <a:sym typeface="Arial"/>
              </a:rPr>
              <a:t>A cura di CSR team Samsung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>
              <a:solidFill>
                <a:srgbClr val="70AD4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7"/>
          <p:cNvSpPr txBox="1"/>
          <p:nvPr/>
        </p:nvSpPr>
        <p:spPr>
          <a:xfrm>
            <a:off x="343356" y="414825"/>
            <a:ext cx="10445579" cy="5911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t/>
            </a: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7"/>
          <p:cNvSpPr/>
          <p:nvPr/>
        </p:nvSpPr>
        <p:spPr>
          <a:xfrm>
            <a:off x="189677" y="2150382"/>
            <a:ext cx="5400000" cy="4388524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7"/>
          <p:cNvSpPr/>
          <p:nvPr/>
        </p:nvSpPr>
        <p:spPr>
          <a:xfrm>
            <a:off x="6194682" y="2151197"/>
            <a:ext cx="5400000" cy="4376973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7"/>
          <p:cNvSpPr/>
          <p:nvPr/>
        </p:nvSpPr>
        <p:spPr>
          <a:xfrm>
            <a:off x="343356" y="3047414"/>
            <a:ext cx="5105794" cy="3447185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Contenuti </a:t>
            </a:r>
            <a:endParaRPr/>
          </a:p>
          <a:p>
            <a:pPr indent="-285750" lvl="0" marL="285750" marR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it-IT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Cosa è la Corporate Social Responsibility</a:t>
            </a:r>
            <a:endParaRPr/>
          </a:p>
          <a:p>
            <a:pPr indent="-285750" lvl="0" marL="285750" marR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it-IT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 responsabilità sociale per Samsung</a:t>
            </a:r>
            <a:endParaRPr/>
          </a:p>
          <a:p>
            <a:pPr indent="-285750" lvl="0" marL="285750" marR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it-IT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Solve for Tomorrow: storia e dati</a:t>
            </a:r>
            <a:endParaRPr/>
          </a:p>
          <a:p>
            <a:pPr indent="-285750" lvl="0" marL="285750" marR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it-IT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Sport &amp; tecnologia  per il futuro</a:t>
            </a:r>
            <a:endParaRPr/>
          </a:p>
          <a:p>
            <a:pPr indent="-285750" lvl="0" marL="285750" marR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it-IT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Brief di progetto</a:t>
            </a:r>
            <a:endParaRPr/>
          </a:p>
        </p:txBody>
      </p:sp>
      <p:sp>
        <p:nvSpPr>
          <p:cNvPr id="132" name="Google Shape;132;p7"/>
          <p:cNvSpPr txBox="1"/>
          <p:nvPr/>
        </p:nvSpPr>
        <p:spPr>
          <a:xfrm>
            <a:off x="495756" y="567225"/>
            <a:ext cx="10445579" cy="5911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it-IT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Lezioni di prototipazione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47963" y="317422"/>
            <a:ext cx="1440000" cy="221538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8"/>
          <p:cNvSpPr/>
          <p:nvPr/>
        </p:nvSpPr>
        <p:spPr>
          <a:xfrm>
            <a:off x="696000" y="3031125"/>
            <a:ext cx="4694100" cy="3541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Contenuti 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it-IT">
                <a:solidFill>
                  <a:schemeClr val="lt1"/>
                </a:solidFill>
              </a:rPr>
              <a:t>Cornice teorica ispirazionale: Design Thinking, Self-Determination Theory, Pretotyping</a:t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it-IT">
                <a:solidFill>
                  <a:schemeClr val="lt1"/>
                </a:solidFill>
              </a:rPr>
              <a:t>Il valore dell’errore: “fallire è prototipare”</a:t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it-IT">
                <a:solidFill>
                  <a:schemeClr val="lt1"/>
                </a:solidFill>
              </a:rPr>
              <a:t>Dal pretotype al prototype: differenze ed esempi pratici (Sport &amp; Tech)</a:t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it-IT">
                <a:solidFill>
                  <a:schemeClr val="lt1"/>
                </a:solidFill>
              </a:rPr>
              <a:t>Galleria di ispirazione: analisi di casi esistenti e discussione critica</a:t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it-IT">
                <a:solidFill>
                  <a:schemeClr val="lt1"/>
                </a:solidFill>
              </a:rPr>
              <a:t>Costruzione del Canvas del prototipo 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39" name="Google Shape;139;p8"/>
          <p:cNvSpPr/>
          <p:nvPr/>
        </p:nvSpPr>
        <p:spPr>
          <a:xfrm>
            <a:off x="631371" y="1333956"/>
            <a:ext cx="4627869" cy="1697132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Workshop 3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Teoria e pratica della prototipazione 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A cura d</a:t>
            </a:r>
            <a:r>
              <a:rPr lang="it-IT" sz="16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i Esperte Civicamente</a:t>
            </a:r>
            <a:endParaRPr b="0" i="0" sz="160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8"/>
          <p:cNvSpPr txBox="1"/>
          <p:nvPr/>
        </p:nvSpPr>
        <p:spPr>
          <a:xfrm>
            <a:off x="343356" y="414825"/>
            <a:ext cx="10445579" cy="5911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it-IT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Lezioni di prototipazione</a:t>
            </a:r>
            <a:endParaRPr/>
          </a:p>
        </p:txBody>
      </p:sp>
      <p:sp>
        <p:nvSpPr>
          <p:cNvPr id="141" name="Google Shape;141;p8"/>
          <p:cNvSpPr/>
          <p:nvPr/>
        </p:nvSpPr>
        <p:spPr>
          <a:xfrm>
            <a:off x="343045" y="1920452"/>
            <a:ext cx="5400000" cy="43770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2" name="Google Shape;142;p8"/>
          <p:cNvGrpSpPr/>
          <p:nvPr/>
        </p:nvGrpSpPr>
        <p:grpSpPr>
          <a:xfrm>
            <a:off x="6549284" y="1142493"/>
            <a:ext cx="5399946" cy="5154945"/>
            <a:chOff x="8027150" y="642733"/>
            <a:chExt cx="3705446" cy="4258877"/>
          </a:xfrm>
        </p:grpSpPr>
        <p:sp>
          <p:nvSpPr>
            <p:cNvPr id="143" name="Google Shape;143;p8"/>
            <p:cNvSpPr/>
            <p:nvPr/>
          </p:nvSpPr>
          <p:spPr>
            <a:xfrm>
              <a:off x="8027150" y="1275906"/>
              <a:ext cx="3705446" cy="3625704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8"/>
            <p:cNvSpPr/>
            <p:nvPr/>
          </p:nvSpPr>
          <p:spPr>
            <a:xfrm>
              <a:off x="8199531" y="642733"/>
              <a:ext cx="3416163" cy="1739728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600">
                  <a:solidFill>
                    <a:srgbClr val="0070C0"/>
                  </a:solidFill>
                  <a:latin typeface="Arial"/>
                  <a:ea typeface="Arial"/>
                  <a:cs typeface="Arial"/>
                  <a:sym typeface="Arial"/>
                </a:rPr>
                <a:t>Workshop 4</a:t>
              </a:r>
              <a:endParaRPr/>
            </a:p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600">
                  <a:solidFill>
                    <a:srgbClr val="0070C0"/>
                  </a:solidFill>
                  <a:latin typeface="Arial"/>
                  <a:ea typeface="Arial"/>
                  <a:cs typeface="Arial"/>
                  <a:sym typeface="Arial"/>
                </a:rPr>
                <a:t>Affinamento Prototipazione</a:t>
              </a:r>
              <a:endParaRPr/>
            </a:p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1600">
                  <a:solidFill>
                    <a:srgbClr val="0070C0"/>
                  </a:solidFill>
                  <a:latin typeface="Arial"/>
                  <a:ea typeface="Arial"/>
                  <a:cs typeface="Arial"/>
                  <a:sym typeface="Arial"/>
                </a:rPr>
                <a:t>A cura d</a:t>
              </a:r>
              <a:r>
                <a:rPr lang="it-IT" sz="1600">
                  <a:solidFill>
                    <a:srgbClr val="0070C0"/>
                  </a:solidFill>
                  <a:latin typeface="Arial"/>
                  <a:ea typeface="Arial"/>
                  <a:cs typeface="Arial"/>
                  <a:sym typeface="Arial"/>
                </a:rPr>
                <a:t>i Esperte Civicamente</a:t>
              </a:r>
              <a:endParaRPr b="0" i="0" sz="1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5" name="Google Shape;145;p8"/>
          <p:cNvSpPr/>
          <p:nvPr/>
        </p:nvSpPr>
        <p:spPr>
          <a:xfrm>
            <a:off x="6721250" y="3145425"/>
            <a:ext cx="4748400" cy="3238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Contenuti 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it-IT">
                <a:solidFill>
                  <a:schemeClr val="lt1"/>
                </a:solidFill>
              </a:rPr>
              <a:t>Cosa abbiamo / cosa ci manca</a:t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it-IT">
                <a:solidFill>
                  <a:schemeClr val="lt1"/>
                </a:solidFill>
              </a:rPr>
              <a:t>Laboratorio pratico di realizzazione del prototipo (visivo, digitale, corporeo o narrativo)</a:t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it-IT">
                <a:solidFill>
                  <a:schemeClr val="lt1"/>
                </a:solidFill>
              </a:rPr>
              <a:t>Check-out finale: stato di avanzamento e passi successivi</a:t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it-IT">
                <a:solidFill>
                  <a:schemeClr val="lt1"/>
                </a:solidFill>
              </a:rPr>
              <a:t>Presentazione sintetica dell’idea (problema, soluzione, funzionamento, target, unicità, miglioramenti necessari)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2025-08-29T09:58:45Z</dcterms:created>
  <dc:creator>Nadege Fourati/PT - CSR/Internal Communication /SEI/Associate/삼성전자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SCPROP">
    <vt:lpwstr>NSCCustomProperty</vt:lpwstr>
  </property>
</Properties>
</file>